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wav" ContentType="audio/x-wav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8" r:id="rId2"/>
    <p:sldId id="353" r:id="rId3"/>
    <p:sldId id="355" r:id="rId4"/>
    <p:sldId id="357" r:id="rId5"/>
    <p:sldId id="356" r:id="rId6"/>
    <p:sldId id="358" r:id="rId7"/>
    <p:sldId id="359" r:id="rId8"/>
    <p:sldId id="360" r:id="rId9"/>
    <p:sldId id="361" r:id="rId10"/>
    <p:sldId id="362" r:id="rId11"/>
  </p:sldIdLst>
  <p:sldSz cx="9906000" cy="6858000" type="A4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i" initials="B" lastIdx="19" clrIdx="0"/>
  <p:cmAuthor id="1" name="TEA" initials="T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  <a:srgbClr val="66FF99"/>
    <a:srgbClr val="8A00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9647" autoAdjust="0"/>
  </p:normalViewPr>
  <p:slideViewPr>
    <p:cSldViewPr snapToGrid="0">
      <p:cViewPr varScale="1">
        <p:scale>
          <a:sx n="61" d="100"/>
          <a:sy n="61" d="100"/>
        </p:scale>
        <p:origin x="1068" y="60"/>
      </p:cViewPr>
      <p:guideLst>
        <p:guide orient="horz" pos="2160"/>
        <p:guide pos="31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Relationship Id="rId5" Type="http://schemas.openxmlformats.org/officeDocument/2006/relationships/image" Target="../media/image9.wmf"/><Relationship Id="rId4" Type="http://schemas.openxmlformats.org/officeDocument/2006/relationships/image" Target="../media/image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333CA4-154E-41DC-9143-917DCC665518}" type="datetimeFigureOut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93F4AE-62E3-4E83-BB19-8013D2B380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078352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2.png>
</file>

<file path=ppt/media/image19.png>
</file>

<file path=ppt/media/image2.jpeg>
</file>

<file path=ppt/media/image22.png>
</file>

<file path=ppt/media/image25.png>
</file>

<file path=ppt/media/image28.png>
</file>

<file path=ppt/media/image3.jpeg>
</file>

<file path=ppt/media/image4.JPG>
</file>

<file path=ppt/media/image5.wmf>
</file>

<file path=ppt/media/image6.wmf>
</file>

<file path=ppt/media/image7.wmf>
</file>

<file path=ppt/media/image8.wmf>
</file>

<file path=ppt/media/image9.wmf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2019/8/28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031179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490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5305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249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2012-1125-PPT-3b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9906000" cy="685195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3725838" y="1064525"/>
            <a:ext cx="5622878" cy="4749421"/>
          </a:xfrm>
        </p:spPr>
        <p:txBody>
          <a:bodyPr anchor="ctr"/>
          <a:lstStyle>
            <a:lvl1pPr algn="l">
              <a:lnSpc>
                <a:spcPct val="150000"/>
              </a:lnSpc>
              <a:defRPr sz="32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2956" y="3411941"/>
            <a:ext cx="2674960" cy="2756847"/>
          </a:xfrm>
        </p:spPr>
        <p:txBody>
          <a:bodyPr anchor="ctr"/>
          <a:lstStyle>
            <a:lvl1pPr marL="0" indent="0" algn="r">
              <a:spcBef>
                <a:spcPts val="0"/>
              </a:spcBef>
              <a:spcAft>
                <a:spcPts val="1200"/>
              </a:spcAft>
              <a:buNone/>
              <a:defRPr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93DC9-6952-4C60-BB71-AD57E1163E45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63999" y="6400800"/>
            <a:ext cx="2955451" cy="320676"/>
          </a:xfrm>
        </p:spPr>
        <p:txBody>
          <a:bodyPr/>
          <a:lstStyle/>
          <a:p>
            <a:r>
              <a:rPr lang="en-US" altLang="zh-TW" dirty="0"/>
              <a:t>© NATIONAL TSING HUA UNIVERSITY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2BE2-66E3-42D3-943B-275792120295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7780337" y="274639"/>
            <a:ext cx="2414588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36575" y="274639"/>
            <a:ext cx="7078663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4F8D0-EC74-44DD-A28B-E84D3D84538A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616657" y="192750"/>
            <a:ext cx="3995106" cy="1143000"/>
          </a:xfrm>
        </p:spPr>
        <p:txBody>
          <a:bodyPr/>
          <a:lstStyle>
            <a:lvl1pPr algn="ctr">
              <a:lnSpc>
                <a:spcPts val="4000"/>
              </a:lnSpc>
              <a:spcAft>
                <a:spcPts val="0"/>
              </a:spcAft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95299" y="1793266"/>
            <a:ext cx="8915400" cy="43246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62CE9-47CA-4425-9464-9E1F019A4C70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2012-1125-PPT-3b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9906000" cy="685195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466531" y="1856093"/>
            <a:ext cx="5718412" cy="2804616"/>
          </a:xfrm>
        </p:spPr>
        <p:txBody>
          <a:bodyPr anchor="ctr"/>
          <a:lstStyle>
            <a:lvl1pPr algn="l">
              <a:defRPr sz="3200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286608" y="1856093"/>
            <a:ext cx="2552127" cy="280461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319181" y="6373504"/>
            <a:ext cx="1169727" cy="347972"/>
          </a:xfrm>
        </p:spPr>
        <p:txBody>
          <a:bodyPr/>
          <a:lstStyle/>
          <a:p>
            <a:fld id="{ABA64265-C409-4DDD-AA84-DB886FBC69F5}" type="datetime1">
              <a:rPr lang="zh-TW" altLang="en-US" smtClean="0"/>
              <a:t>2019/8/28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59305" y="6373504"/>
            <a:ext cx="2947916" cy="347972"/>
          </a:xfrm>
        </p:spPr>
        <p:txBody>
          <a:bodyPr/>
          <a:lstStyle/>
          <a:p>
            <a:r>
              <a:rPr lang="en-US" altLang="zh-TW" dirty="0"/>
              <a:t>© NATIONAL TSING HUA UNIVERSITY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8639032" y="6373504"/>
            <a:ext cx="771667" cy="347972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36575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48300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0403B-B79A-4F13-B644-8ECE1ACD034C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C07F8-2BF2-4880-A237-D69BA530CCCE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AE235-5CFA-497E-9A7A-2C73453400C1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AF087A-5436-4239-A35C-486B260E70E5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A1960-4782-4319-9D66-D2624E29E9C3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9F8290-BE3D-44E6-9C38-93865D17C554}" type="datetime1">
              <a:rPr lang="zh-TW" altLang="en-US" smtClean="0"/>
              <a:t>2019/8/28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2012-1125-PPT-4b.jpg"/>
          <p:cNvPicPr>
            <a:picLocks noChangeAspect="1"/>
          </p:cNvPicPr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0" y="0"/>
            <a:ext cx="9906000" cy="6851951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3616656" y="233694"/>
            <a:ext cx="57940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95300" y="1801504"/>
            <a:ext cx="8915400" cy="4324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319181" y="6400800"/>
            <a:ext cx="1169727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41E9B99C-A88C-4ED5-998A-71876F00B05F}" type="datetime1">
              <a:rPr lang="zh-TW" altLang="en-US" smtClean="0"/>
              <a:t>2019/8/28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64024" y="6400800"/>
            <a:ext cx="4967785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39032" y="6400800"/>
            <a:ext cx="771667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54DCAE2-A334-438B-9C4B-736F5B758B28}"/>
              </a:ext>
            </a:extLst>
          </p:cNvPr>
          <p:cNvSpPr txBox="1"/>
          <p:nvPr userDrawn="1"/>
        </p:nvSpPr>
        <p:spPr>
          <a:xfrm>
            <a:off x="9235609" y="6400649"/>
            <a:ext cx="5110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/45</a:t>
            </a:r>
            <a:endParaRPr lang="zh-TW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spcBef>
          <a:spcPct val="0"/>
        </a:spcBef>
        <a:spcAft>
          <a:spcPts val="1200"/>
        </a:spcAft>
        <a:buNone/>
        <a:defRPr sz="2800" b="1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ts val="0"/>
        </a:spcBef>
        <a:spcAft>
          <a:spcPts val="1200"/>
        </a:spcAft>
        <a:buSzPct val="85000"/>
        <a:buFont typeface="Wingdings" pitchFamily="2" charset="2"/>
        <a:buChar char="n"/>
        <a:defRPr sz="2000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742950" indent="-285750" algn="l" defTabSz="914400" rtl="0" eaLnBrk="1" latinLnBrk="0" hangingPunct="1">
        <a:spcBef>
          <a:spcPts val="0"/>
        </a:spcBef>
        <a:spcAft>
          <a:spcPts val="1200"/>
        </a:spcAft>
        <a:buSzPct val="85000"/>
        <a:buFont typeface="Wingdings" pitchFamily="2" charset="2"/>
        <a:buChar char="l"/>
        <a:defRPr sz="2000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143000" indent="-228600" algn="l" defTabSz="914400" rtl="0" eaLnBrk="1" latinLnBrk="0" hangingPunct="1">
        <a:spcBef>
          <a:spcPts val="0"/>
        </a:spcBef>
        <a:spcAft>
          <a:spcPts val="1200"/>
        </a:spcAft>
        <a:buSzPct val="65000"/>
        <a:buFont typeface="Wingdings" pitchFamily="2" charset="2"/>
        <a:buChar char="u"/>
        <a:defRPr sz="2000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600200" indent="-228600" algn="l" defTabSz="914400" rtl="0" eaLnBrk="1" latinLnBrk="0" hangingPunct="1">
        <a:spcBef>
          <a:spcPts val="0"/>
        </a:spcBef>
        <a:spcAft>
          <a:spcPts val="1200"/>
        </a:spcAft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2057400" indent="-228600" algn="l" defTabSz="914400" rtl="0" eaLnBrk="1" latinLnBrk="0" hangingPunct="1">
        <a:spcBef>
          <a:spcPts val="0"/>
        </a:spcBef>
        <a:spcAft>
          <a:spcPts val="1200"/>
        </a:spcAft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4.wav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28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9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8.wmf"/><Relationship Id="rId4" Type="http://schemas.openxmlformats.org/officeDocument/2006/relationships/image" Target="../media/image5.wmf"/><Relationship Id="rId9" Type="http://schemas.openxmlformats.org/officeDocument/2006/relationships/oleObject" Target="../embeddings/oleObject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12.png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3354623" y="869585"/>
            <a:ext cx="6168044" cy="4500039"/>
          </a:xfrm>
        </p:spPr>
        <p:txBody>
          <a:bodyPr/>
          <a:lstStyle/>
          <a:p>
            <a:pPr algn="ctr">
              <a:spcAft>
                <a:spcPts val="0"/>
              </a:spcAft>
            </a:pPr>
            <a:r>
              <a:rPr lang="en-US" altLang="zh-TW" sz="4000" kern="100" dirty="0" smtClean="0">
                <a:latin typeface="Times New Roman" panose="02020603050405020304" pitchFamily="18" charset="0"/>
                <a:ea typeface="標楷體" panose="03000509000000000000" pitchFamily="65" charset="-120"/>
              </a:rPr>
              <a:t>Weekly meeting 8/29</a:t>
            </a:r>
            <a:endParaRPr lang="zh-TW" altLang="en-US" sz="4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443219" y="4309720"/>
            <a:ext cx="478146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TW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Yu-</a:t>
            </a:r>
            <a:r>
              <a:rPr lang="en-US" altLang="zh-TW" sz="2000" dirty="0" err="1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Xuan</a:t>
            </a:r>
            <a:r>
              <a:rPr lang="en-US" altLang="zh-TW" sz="2000" dirty="0" smtClean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Chen</a:t>
            </a:r>
            <a:endParaRPr lang="en-US" altLang="zh-TW" kern="0" dirty="0">
              <a:solidFill>
                <a:srgbClr val="000000"/>
              </a:solidFill>
              <a:latin typeface="Times New Roman"/>
              <a:ea typeface="標楷體"/>
            </a:endParaRPr>
          </a:p>
        </p:txBody>
      </p:sp>
    </p:spTree>
    <p:extLst>
      <p:ext uri="{BB962C8B-B14F-4D97-AF65-F5344CB8AC3E}">
        <p14:creationId xmlns:p14="http://schemas.microsoft.com/office/powerpoint/2010/main" val="384172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10</a:t>
            </a:fld>
            <a:endParaRPr lang="zh-TW" altLang="en-US" dirty="0"/>
          </a:p>
        </p:txBody>
      </p:sp>
      <p:pic>
        <p:nvPicPr>
          <p:cNvPr id="6" name="surr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7877" y="2437961"/>
            <a:ext cx="609600" cy="609600"/>
          </a:xfrm>
          <a:prstGeom prst="rect">
            <a:avLst/>
          </a:prstGeom>
        </p:spPr>
      </p:pic>
      <p:pic>
        <p:nvPicPr>
          <p:cNvPr id="7" name="surr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7877" y="36289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8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2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62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群組 9"/>
          <p:cNvGrpSpPr/>
          <p:nvPr/>
        </p:nvGrpSpPr>
        <p:grpSpPr>
          <a:xfrm>
            <a:off x="1410932" y="1654248"/>
            <a:ext cx="7416824" cy="2449066"/>
            <a:chOff x="1619672" y="3284984"/>
            <a:chExt cx="7416824" cy="2449066"/>
          </a:xfrm>
        </p:grpSpPr>
        <p:sp>
          <p:nvSpPr>
            <p:cNvPr id="11" name="文字方塊 10"/>
            <p:cNvSpPr txBox="1"/>
            <p:nvPr/>
          </p:nvSpPr>
          <p:spPr>
            <a:xfrm>
              <a:off x="5724128" y="3717032"/>
              <a:ext cx="1080120" cy="5232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b="1" dirty="0">
                  <a:latin typeface="Times New Roman" pitchFamily="18" charset="0"/>
                  <a:cs typeface="Times New Roman" pitchFamily="18" charset="0"/>
                </a:rPr>
                <a:t>M</a:t>
              </a:r>
              <a:r>
                <a:rPr lang="en-US" altLang="zh-TW" sz="2800" dirty="0">
                  <a:latin typeface="Times New Roman" pitchFamily="18" charset="0"/>
                  <a:cs typeface="Times New Roman" pitchFamily="18" charset="0"/>
                </a:rPr>
                <a:t>(</a:t>
              </a:r>
              <a:r>
                <a:rPr lang="en-US" altLang="zh-TW" sz="2800" i="1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TW" sz="2800" dirty="0">
                  <a:latin typeface="Times New Roman" pitchFamily="18" charset="0"/>
                  <a:cs typeface="Times New Roman" pitchFamily="18" charset="0"/>
                </a:rPr>
                <a:t>)</a:t>
              </a:r>
              <a:endParaRPr lang="zh-TW" altLang="en-US" sz="28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3419872" y="4849996"/>
              <a:ext cx="1080120" cy="5232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b="1" dirty="0">
                  <a:latin typeface="Times New Roman" pitchFamily="18" charset="0"/>
                  <a:cs typeface="Times New Roman" pitchFamily="18" charset="0"/>
                </a:rPr>
                <a:t>G</a:t>
              </a:r>
              <a:r>
                <a:rPr lang="en-US" altLang="zh-TW" sz="2800" dirty="0">
                  <a:latin typeface="Times New Roman" pitchFamily="18" charset="0"/>
                  <a:cs typeface="Times New Roman" pitchFamily="18" charset="0"/>
                </a:rPr>
                <a:t>(</a:t>
              </a:r>
              <a:r>
                <a:rPr lang="en-US" altLang="zh-TW" sz="2800" i="1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TW" sz="2800" dirty="0">
                  <a:latin typeface="Times New Roman" pitchFamily="18" charset="0"/>
                  <a:cs typeface="Times New Roman" pitchFamily="18" charset="0"/>
                </a:rPr>
                <a:t>)</a:t>
              </a:r>
              <a:endParaRPr lang="zh-TW" altLang="en-US" sz="28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5724128" y="4849996"/>
              <a:ext cx="1080120" cy="5232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800" b="1" dirty="0">
                  <a:latin typeface="Times New Roman" pitchFamily="18" charset="0"/>
                  <a:cs typeface="Times New Roman" pitchFamily="18" charset="0"/>
                </a:rPr>
                <a:t>H</a:t>
              </a:r>
              <a:r>
                <a:rPr lang="en-US" altLang="zh-TW" sz="2800" dirty="0">
                  <a:latin typeface="Times New Roman" pitchFamily="18" charset="0"/>
                  <a:cs typeface="Times New Roman" pitchFamily="18" charset="0"/>
                </a:rPr>
                <a:t>(</a:t>
              </a:r>
              <a:r>
                <a:rPr lang="en-US" altLang="zh-TW" sz="2800" i="1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TW" sz="2800" dirty="0">
                  <a:latin typeface="Times New Roman" pitchFamily="18" charset="0"/>
                  <a:cs typeface="Times New Roman" pitchFamily="18" charset="0"/>
                </a:rPr>
                <a:t>)</a:t>
              </a:r>
              <a:endParaRPr lang="zh-TW" altLang="en-US" sz="2800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14" name="直線接點 13"/>
            <p:cNvCxnSpPr/>
            <p:nvPr/>
          </p:nvCxnSpPr>
          <p:spPr>
            <a:xfrm>
              <a:off x="2627784" y="3978642"/>
              <a:ext cx="0" cy="113296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單箭頭接點 14"/>
            <p:cNvCxnSpPr>
              <a:endCxn id="11" idx="1"/>
            </p:cNvCxnSpPr>
            <p:nvPr/>
          </p:nvCxnSpPr>
          <p:spPr>
            <a:xfrm>
              <a:off x="4499992" y="3978642"/>
              <a:ext cx="122413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單箭頭接點 15"/>
            <p:cNvCxnSpPr>
              <a:endCxn id="12" idx="1"/>
            </p:cNvCxnSpPr>
            <p:nvPr/>
          </p:nvCxnSpPr>
          <p:spPr>
            <a:xfrm>
              <a:off x="2627784" y="5111606"/>
              <a:ext cx="79208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單箭頭接點 16"/>
            <p:cNvCxnSpPr/>
            <p:nvPr/>
          </p:nvCxnSpPr>
          <p:spPr>
            <a:xfrm>
              <a:off x="4499992" y="5085184"/>
              <a:ext cx="122413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>
            <a:xfrm>
              <a:off x="6804248" y="3978642"/>
              <a:ext cx="8640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/>
            <p:nvPr/>
          </p:nvCxnSpPr>
          <p:spPr>
            <a:xfrm>
              <a:off x="6804248" y="5085184"/>
              <a:ext cx="86409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橢圓 19"/>
            <p:cNvSpPr/>
            <p:nvPr/>
          </p:nvSpPr>
          <p:spPr>
            <a:xfrm>
              <a:off x="7596336" y="4509120"/>
              <a:ext cx="144016" cy="108012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21" name="直線單箭頭接點 20"/>
            <p:cNvCxnSpPr>
              <a:endCxn id="20" idx="0"/>
            </p:cNvCxnSpPr>
            <p:nvPr/>
          </p:nvCxnSpPr>
          <p:spPr>
            <a:xfrm>
              <a:off x="7668344" y="3978642"/>
              <a:ext cx="0" cy="53047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單箭頭接點 21"/>
            <p:cNvCxnSpPr/>
            <p:nvPr/>
          </p:nvCxnSpPr>
          <p:spPr>
            <a:xfrm flipV="1">
              <a:off x="7668344" y="4581128"/>
              <a:ext cx="0" cy="53047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文字方塊 22"/>
            <p:cNvSpPr txBox="1"/>
            <p:nvPr/>
          </p:nvSpPr>
          <p:spPr>
            <a:xfrm>
              <a:off x="3419872" y="3717032"/>
              <a:ext cx="1080120" cy="5232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endParaRPr lang="zh-TW" altLang="en-US" sz="2800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4" name="直線單箭頭接點 23"/>
            <p:cNvCxnSpPr/>
            <p:nvPr/>
          </p:nvCxnSpPr>
          <p:spPr>
            <a:xfrm>
              <a:off x="2627784" y="4005064"/>
              <a:ext cx="79208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25" name="物件 24"/>
            <p:cNvGraphicFramePr>
              <a:graphicFrameLocks noChangeAspect="1"/>
            </p:cNvGraphicFramePr>
            <p:nvPr>
              <p:extLst/>
            </p:nvPr>
          </p:nvGraphicFramePr>
          <p:xfrm>
            <a:off x="3707904" y="3733527"/>
            <a:ext cx="526367" cy="4155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4009" name="Equation" r:id="rId3" imgW="241200" imgH="190440" progId="Equation.DSMT4">
                    <p:embed/>
                  </p:oleObj>
                </mc:Choice>
                <mc:Fallback>
                  <p:oleObj name="Equation" r:id="rId3" imgW="241200" imgH="19044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3707904" y="3733527"/>
                          <a:ext cx="526367" cy="41555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26" name="直線單箭頭接點 25"/>
            <p:cNvCxnSpPr/>
            <p:nvPr/>
          </p:nvCxnSpPr>
          <p:spPr>
            <a:xfrm>
              <a:off x="1619672" y="4509120"/>
              <a:ext cx="1008112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字方塊 26"/>
            <p:cNvSpPr txBox="1"/>
            <p:nvPr/>
          </p:nvSpPr>
          <p:spPr>
            <a:xfrm>
              <a:off x="1619672" y="4139788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>
                  <a:latin typeface="Times New Roman" pitchFamily="18" charset="0"/>
                  <a:cs typeface="Times New Roman" pitchFamily="18" charset="0"/>
                </a:rPr>
                <a:t>u</a:t>
              </a:r>
              <a:r>
                <a:rPr lang="en-US" altLang="zh-TW" dirty="0">
                  <a:latin typeface="Times New Roman" pitchFamily="18" charset="0"/>
                  <a:cs typeface="Times New Roman" pitchFamily="18" charset="0"/>
                </a:rPr>
                <a:t>(</a:t>
              </a:r>
              <a:r>
                <a:rPr lang="en-US" altLang="zh-TW" i="1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TW" dirty="0">
                  <a:latin typeface="Times New Roman" pitchFamily="18" charset="0"/>
                  <a:cs typeface="Times New Roman" pitchFamily="18" charset="0"/>
                </a:rPr>
                <a:t>)</a:t>
              </a:r>
              <a:endParaRPr lang="zh-TW" altLang="en-US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28" name="直線單箭頭接點 27"/>
            <p:cNvCxnSpPr/>
            <p:nvPr/>
          </p:nvCxnSpPr>
          <p:spPr>
            <a:xfrm>
              <a:off x="7740352" y="4581128"/>
              <a:ext cx="792088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字方塊 28"/>
            <p:cNvSpPr txBox="1"/>
            <p:nvPr/>
          </p:nvSpPr>
          <p:spPr>
            <a:xfrm>
              <a:off x="7812360" y="4221088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b="1" dirty="0">
                  <a:latin typeface="Times New Roman" pitchFamily="18" charset="0"/>
                  <a:cs typeface="Times New Roman" pitchFamily="18" charset="0"/>
                </a:rPr>
                <a:t>e</a:t>
              </a:r>
              <a:r>
                <a:rPr lang="en-US" altLang="zh-TW" dirty="0">
                  <a:latin typeface="Times New Roman" pitchFamily="18" charset="0"/>
                  <a:cs typeface="Times New Roman" pitchFamily="18" charset="0"/>
                </a:rPr>
                <a:t>(</a:t>
              </a:r>
              <a:r>
                <a:rPr lang="en-US" altLang="zh-TW" i="1" dirty="0">
                  <a:latin typeface="Times New Roman" pitchFamily="18" charset="0"/>
                  <a:cs typeface="Times New Roman" pitchFamily="18" charset="0"/>
                </a:rPr>
                <a:t>k</a:t>
              </a:r>
              <a:r>
                <a:rPr lang="en-US" altLang="zh-TW" dirty="0">
                  <a:latin typeface="Times New Roman" pitchFamily="18" charset="0"/>
                  <a:cs typeface="Times New Roman" pitchFamily="18" charset="0"/>
                </a:rPr>
                <a:t>)</a:t>
              </a:r>
              <a:endParaRPr lang="zh-TW" altLang="en-US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0" name="文字方塊 29"/>
            <p:cNvSpPr txBox="1"/>
            <p:nvPr/>
          </p:nvSpPr>
          <p:spPr>
            <a:xfrm>
              <a:off x="7236296" y="4005064"/>
              <a:ext cx="504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b="1" dirty="0">
                  <a:latin typeface="Times New Roman" pitchFamily="18" charset="0"/>
                  <a:cs typeface="Times New Roman" pitchFamily="18" charset="0"/>
                </a:rPr>
                <a:t>+</a:t>
              </a:r>
              <a:endParaRPr lang="zh-TW" altLang="en-US" sz="24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5364088" y="3284984"/>
              <a:ext cx="1872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HRTF</a:t>
              </a:r>
              <a:endParaRPr lang="zh-TW" alt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3131840" y="3284984"/>
              <a:ext cx="1872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Modeling delay</a:t>
              </a:r>
              <a:endParaRPr lang="zh-TW" alt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3" name="文字方塊 32"/>
            <p:cNvSpPr txBox="1"/>
            <p:nvPr/>
          </p:nvSpPr>
          <p:spPr>
            <a:xfrm>
              <a:off x="5780856" y="4469050"/>
              <a:ext cx="13834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Filters</a:t>
              </a:r>
              <a:endParaRPr lang="zh-TW" alt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4" name="文字方塊 33"/>
            <p:cNvSpPr txBox="1"/>
            <p:nvPr/>
          </p:nvSpPr>
          <p:spPr>
            <a:xfrm>
              <a:off x="2915816" y="4437112"/>
              <a:ext cx="1872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Acoustic system</a:t>
              </a:r>
              <a:endParaRPr lang="zh-TW" alt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5" name="文字方塊 34"/>
            <p:cNvSpPr txBox="1"/>
            <p:nvPr/>
          </p:nvSpPr>
          <p:spPr>
            <a:xfrm>
              <a:off x="1619672" y="4501569"/>
              <a:ext cx="144016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Virtual source signals (</a:t>
              </a:r>
              <a:r>
                <a:rPr lang="en-US" altLang="zh-TW" sz="2000" i="1" dirty="0">
                  <a:latin typeface="Times New Roman" pitchFamily="18" charset="0"/>
                  <a:cs typeface="Times New Roman" pitchFamily="18" charset="0"/>
                </a:rPr>
                <a:t>N</a:t>
              </a:r>
              <a:r>
                <a:rPr lang="en-US" altLang="zh-TW" sz="2000" i="1" baseline="-25000" dirty="0">
                  <a:latin typeface="Times New Roman" pitchFamily="18" charset="0"/>
                  <a:cs typeface="Times New Roman" pitchFamily="18" charset="0"/>
                </a:rPr>
                <a:t>i</a:t>
              </a:r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)</a:t>
              </a:r>
              <a:endParaRPr lang="zh-TW" alt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6" name="文字方塊 35"/>
            <p:cNvSpPr txBox="1"/>
            <p:nvPr/>
          </p:nvSpPr>
          <p:spPr>
            <a:xfrm>
              <a:off x="4572000" y="5013176"/>
              <a:ext cx="12241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Speaker inputs (</a:t>
              </a:r>
              <a:r>
                <a:rPr lang="en-US" altLang="zh-TW" sz="2000" i="1" dirty="0">
                  <a:latin typeface="Times New Roman" pitchFamily="18" charset="0"/>
                  <a:cs typeface="Times New Roman" pitchFamily="18" charset="0"/>
                </a:rPr>
                <a:t>N</a:t>
              </a:r>
              <a:r>
                <a:rPr lang="en-US" altLang="zh-TW" sz="2000" i="1" baseline="-25000" dirty="0">
                  <a:latin typeface="Times New Roman" pitchFamily="18" charset="0"/>
                  <a:cs typeface="Times New Roman" pitchFamily="18" charset="0"/>
                </a:rPr>
                <a:t>s</a:t>
              </a:r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)</a:t>
              </a:r>
              <a:endParaRPr lang="zh-TW" alt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37" name="文字方塊 36"/>
            <p:cNvSpPr txBox="1"/>
            <p:nvPr/>
          </p:nvSpPr>
          <p:spPr>
            <a:xfrm>
              <a:off x="7668343" y="4581128"/>
              <a:ext cx="1368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Ear signals</a:t>
              </a:r>
            </a:p>
            <a:p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at control</a:t>
              </a:r>
            </a:p>
            <a:p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points (</a:t>
              </a:r>
              <a:r>
                <a:rPr lang="en-US" altLang="zh-TW" sz="2000" i="1" dirty="0" err="1">
                  <a:latin typeface="Times New Roman" pitchFamily="18" charset="0"/>
                  <a:cs typeface="Times New Roman" pitchFamily="18" charset="0"/>
                </a:rPr>
                <a:t>N</a:t>
              </a:r>
              <a:r>
                <a:rPr lang="en-US" altLang="zh-TW" sz="2000" i="1" baseline="-25000" dirty="0" err="1">
                  <a:latin typeface="Times New Roman" pitchFamily="18" charset="0"/>
                  <a:cs typeface="Times New Roman" pitchFamily="18" charset="0"/>
                </a:rPr>
                <a:t>c</a:t>
              </a:r>
              <a:r>
                <a:rPr lang="en-US" altLang="zh-TW" sz="2000" dirty="0">
                  <a:latin typeface="Times New Roman" pitchFamily="18" charset="0"/>
                  <a:cs typeface="Times New Roman" pitchFamily="18" charset="0"/>
                </a:rPr>
                <a:t>)</a:t>
              </a:r>
              <a:endParaRPr lang="zh-TW" altLang="en-US" sz="2000" dirty="0">
                <a:latin typeface="Times New Roman" pitchFamily="18" charset="0"/>
                <a:cs typeface="Times New Roman" pitchFamily="18" charset="0"/>
              </a:endParaRPr>
            </a:p>
          </p:txBody>
        </p:sp>
        <p:graphicFrame>
          <p:nvGraphicFramePr>
            <p:cNvPr id="38" name="物件 37"/>
            <p:cNvGraphicFramePr>
              <a:graphicFrameLocks noChangeAspect="1"/>
            </p:cNvGraphicFramePr>
            <p:nvPr>
              <p:extLst/>
            </p:nvPr>
          </p:nvGraphicFramePr>
          <p:xfrm>
            <a:off x="3563888" y="5372249"/>
            <a:ext cx="762126" cy="3610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4010" name="Equation" r:id="rId5" imgW="482400" imgH="228600" progId="Equation.DSMT4">
                    <p:embed/>
                  </p:oleObj>
                </mc:Choice>
                <mc:Fallback>
                  <p:oleObj name="Equation" r:id="rId5" imgW="482400" imgH="22860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63888" y="5372249"/>
                          <a:ext cx="762126" cy="36100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物件 38"/>
            <p:cNvGraphicFramePr>
              <a:graphicFrameLocks noChangeAspect="1"/>
            </p:cNvGraphicFramePr>
            <p:nvPr>
              <p:extLst/>
            </p:nvPr>
          </p:nvGraphicFramePr>
          <p:xfrm>
            <a:off x="5888038" y="5373688"/>
            <a:ext cx="781050" cy="3603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4011" name="Equation" r:id="rId7" imgW="495000" imgH="228600" progId="Equation.DSMT4">
                    <p:embed/>
                  </p:oleObj>
                </mc:Choice>
                <mc:Fallback>
                  <p:oleObj name="Equation" r:id="rId7" imgW="495000" imgH="228600" progId="Equation.DSMT4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888038" y="5373688"/>
                          <a:ext cx="781050" cy="3603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0" name="物件 39"/>
            <p:cNvGraphicFramePr>
              <a:graphicFrameLocks noChangeAspect="1"/>
            </p:cNvGraphicFramePr>
            <p:nvPr>
              <p:extLst/>
            </p:nvPr>
          </p:nvGraphicFramePr>
          <p:xfrm>
            <a:off x="5826224" y="4221088"/>
            <a:ext cx="762000" cy="3603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4012" name="Equation" r:id="rId9" imgW="482400" imgH="228600" progId="Equation.DSMT4">
                    <p:embed/>
                  </p:oleObj>
                </mc:Choice>
                <mc:Fallback>
                  <p:oleObj name="Equation" r:id="rId9" imgW="482400" imgH="228600" progId="Equation.DSMT4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826224" y="4221088"/>
                          <a:ext cx="762000" cy="3603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229944"/>
              </p:ext>
            </p:extLst>
          </p:nvPr>
        </p:nvGraphicFramePr>
        <p:xfrm>
          <a:off x="974725" y="4402138"/>
          <a:ext cx="3062288" cy="1627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13" name="Equation" r:id="rId11" imgW="1625400" imgH="863280" progId="Equation.DSMT4">
                  <p:embed/>
                </p:oleObj>
              </mc:Choice>
              <mc:Fallback>
                <p:oleObj name="Equation" r:id="rId11" imgW="1625400" imgH="863280" progId="Equation.DSMT4">
                  <p:embed/>
                  <p:pic>
                    <p:nvPicPr>
                      <p:cNvPr id="0" name="物件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4725" y="4402138"/>
                        <a:ext cx="3062288" cy="1627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© NATIONAL TSING HUA UNIVERSITY</a:t>
            </a:r>
            <a:endParaRPr lang="zh-TW" altLang="en-US"/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8379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smtClean="0">
                <a:latin typeface="Times New Roman" panose="02020603050405020304" pitchFamily="18" charset="0"/>
                <a:ea typeface="新細明體" pitchFamily="18" charset="-120"/>
                <a:cs typeface="Times New Roman" panose="02020603050405020304" pitchFamily="18" charset="0"/>
              </a:rPr>
              <a:t>6mic 24source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601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6503" y="1982151"/>
            <a:ext cx="53244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6019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713" y="2019559"/>
            <a:ext cx="53244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surroun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31327" y="5842461"/>
            <a:ext cx="609600" cy="609600"/>
          </a:xfrm>
          <a:prstGeom prst="rect">
            <a:avLst/>
          </a:prstGeom>
        </p:spPr>
      </p:pic>
      <p:sp>
        <p:nvSpPr>
          <p:cNvPr id="10" name="頁尾版面配置區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© NATIONAL TSING HUA UNIVERSITY</a:t>
            </a:r>
            <a:endParaRPr lang="zh-TW" altLang="en-US"/>
          </a:p>
        </p:txBody>
      </p:sp>
      <p:sp>
        <p:nvSpPr>
          <p:cNvPr id="11" name="投影片編號版面配置區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1192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27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>
                <a:latin typeface="Times New Roman" panose="02020603050405020304" pitchFamily="18" charset="0"/>
                <a:ea typeface="新細明體" pitchFamily="18" charset="-120"/>
                <a:cs typeface="Times New Roman" panose="02020603050405020304" pitchFamily="18" charset="0"/>
              </a:rPr>
              <a:t>8</a:t>
            </a:r>
            <a:r>
              <a:rPr lang="en-US" altLang="zh-TW" dirty="0" smtClean="0">
                <a:latin typeface="Times New Roman" panose="02020603050405020304" pitchFamily="18" charset="0"/>
                <a:ea typeface="新細明體" pitchFamily="18" charset="-120"/>
                <a:cs typeface="Times New Roman" panose="02020603050405020304" pitchFamily="18" charset="0"/>
              </a:rPr>
              <a:t>mic 24source 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806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57217"/>
            <a:ext cx="53244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806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6293" y="1840837"/>
            <a:ext cx="53244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surround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46321" y="5817004"/>
            <a:ext cx="609600" cy="609600"/>
          </a:xfrm>
          <a:prstGeom prst="rect">
            <a:avLst/>
          </a:prstGeom>
        </p:spPr>
      </p:pic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© NATIONAL TSING HUA UNIVERSITY</a:t>
            </a:r>
            <a:endParaRPr lang="zh-TW" altLang="en-US"/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82351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2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 smtClean="0">
                <a:latin typeface="Times New Roman" panose="02020603050405020304" pitchFamily="18" charset="0"/>
                <a:ea typeface="新細明體" pitchFamily="18" charset="-120"/>
                <a:cs typeface="Times New Roman" panose="02020603050405020304" pitchFamily="18" charset="0"/>
              </a:rPr>
              <a:t>8mic </a:t>
            </a:r>
            <a:r>
              <a:rPr lang="en-US" altLang="zh-TW" dirty="0" smtClean="0">
                <a:latin typeface="Times New Roman" panose="02020603050405020304" pitchFamily="18" charset="0"/>
                <a:ea typeface="新細明體" pitchFamily="18" charset="-120"/>
                <a:cs typeface="Times New Roman" panose="02020603050405020304" pitchFamily="18" charset="0"/>
              </a:rPr>
              <a:t>72source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70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1466" y="1940589"/>
            <a:ext cx="53244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70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5" y="1940589"/>
            <a:ext cx="53244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1192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 smtClean="0">
                <a:latin typeface="Times New Roman" panose="02020603050405020304" pitchFamily="18" charset="0"/>
                <a:ea typeface="新細明體" pitchFamily="18" charset="-120"/>
                <a:cs typeface="Times New Roman" panose="02020603050405020304" pitchFamily="18" charset="0"/>
              </a:rPr>
              <a:t>8mic </a:t>
            </a:r>
            <a:r>
              <a:rPr lang="en-US" altLang="zh-TW" dirty="0" smtClean="0">
                <a:latin typeface="Times New Roman" panose="02020603050405020304" pitchFamily="18" charset="0"/>
                <a:ea typeface="新細明體" pitchFamily="18" charset="-120"/>
                <a:cs typeface="Times New Roman" panose="02020603050405020304" pitchFamily="18" charset="0"/>
              </a:rPr>
              <a:t>72source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90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31786"/>
            <a:ext cx="53244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909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5" y="2065284"/>
            <a:ext cx="53244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88660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標題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altLang="zh-TW" dirty="0" smtClean="0"/>
                  <a:t>8mic 24source</a:t>
                </a:r>
                <a:br>
                  <a:rPr lang="en-US" altLang="zh-TW" dirty="0" smtClean="0"/>
                </a:br>
                <a:r>
                  <a:rPr lang="en-US" altLang="zh-TW" dirty="0" smtClean="0"/>
                  <a:t> </a:t>
                </a:r>
                <a14:m>
                  <m:oMath xmlns:m="http://schemas.openxmlformats.org/officeDocument/2006/math">
                    <m:r>
                      <a:rPr lang="zh-TW" altLang="en-US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altLang="zh-TW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zh-TW" b="1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b="1" i="1" smtClean="0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endParaRPr lang="zh-TW" altLang="en-US" dirty="0"/>
              </a:p>
            </p:txBody>
          </p:sp>
        </mc:Choice>
        <mc:Fallback>
          <p:sp>
            <p:nvSpPr>
              <p:cNvPr id="2" name="標題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t="-107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480" y="1883596"/>
            <a:ext cx="5533501" cy="41440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610" y="1883596"/>
            <a:ext cx="5533501" cy="4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85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標題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altLang="zh-TW" dirty="0" smtClean="0"/>
                  <a:t>8mic 24source</a:t>
                </a:r>
                <a:br>
                  <a:rPr lang="en-US" altLang="zh-TW" dirty="0" smtClean="0"/>
                </a:br>
                <a:r>
                  <a:rPr lang="en-US" altLang="zh-TW" dirty="0" smtClean="0"/>
                  <a:t> </a:t>
                </a:r>
                <a14:m>
                  <m:oMath xmlns:m="http://schemas.openxmlformats.org/officeDocument/2006/math">
                    <m:r>
                      <a:rPr lang="zh-TW" altLang="en-US" i="1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endParaRPr lang="zh-TW" altLang="en-US" dirty="0"/>
              </a:p>
            </p:txBody>
          </p:sp>
        </mc:Choice>
        <mc:Fallback>
          <p:sp>
            <p:nvSpPr>
              <p:cNvPr id="2" name="標題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t="-107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231228" y="1894560"/>
            <a:ext cx="5533501" cy="4144000"/>
          </a:xfrm>
          <a:prstGeom prst="rect">
            <a:avLst/>
          </a:prstGeom>
        </p:spPr>
      </p:pic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8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567" y="1894560"/>
            <a:ext cx="5533501" cy="4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218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標題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altLang="zh-TW" dirty="0" smtClean="0"/>
                  <a:t>8mic 24source</a:t>
                </a:r>
                <a:br>
                  <a:rPr lang="en-US" altLang="zh-TW" dirty="0" smtClean="0"/>
                </a:br>
                <a:r>
                  <a:rPr lang="en-US" altLang="zh-TW" dirty="0" smtClean="0"/>
                  <a:t> </a:t>
                </a:r>
                <a14:m>
                  <m:oMath xmlns:m="http://schemas.openxmlformats.org/officeDocument/2006/math">
                    <m:r>
                      <a:rPr lang="zh-TW" altLang="en-US" i="1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zh-TW" b="1" i="1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zh-TW" i="1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endParaRPr lang="zh-TW" altLang="en-US" dirty="0"/>
              </a:p>
            </p:txBody>
          </p:sp>
        </mc:Choice>
        <mc:Fallback>
          <p:sp>
            <p:nvSpPr>
              <p:cNvPr id="2" name="標題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t="-1070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72499" y="1796275"/>
            <a:ext cx="5533501" cy="4144000"/>
          </a:xfrm>
          <a:prstGeom prst="rect">
            <a:avLst/>
          </a:prstGeom>
        </p:spPr>
      </p:pic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smtClean="0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9</a:t>
            </a:fld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72868" y="1796275"/>
            <a:ext cx="5533501" cy="4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809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13937</TotalTime>
  <Words>111</Words>
  <Application>Microsoft Office PowerPoint</Application>
  <PresentationFormat>A4 紙張 (210x297 公釐)</PresentationFormat>
  <Paragraphs>43</Paragraphs>
  <Slides>10</Slides>
  <Notes>3</Notes>
  <HiddenSlides>0</HiddenSlides>
  <MMClips>4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10</vt:i4>
      </vt:variant>
    </vt:vector>
  </HeadingPairs>
  <TitlesOfParts>
    <vt:vector size="21" baseType="lpstr">
      <vt:lpstr>微軟正黑體</vt:lpstr>
      <vt:lpstr>新細明體</vt:lpstr>
      <vt:lpstr>標楷體</vt:lpstr>
      <vt:lpstr>Arial</vt:lpstr>
      <vt:lpstr>Calibri</vt:lpstr>
      <vt:lpstr>Cambria Math</vt:lpstr>
      <vt:lpstr>Times New Roman</vt:lpstr>
      <vt:lpstr>Wingdings</vt:lpstr>
      <vt:lpstr>Office 佈景主題</vt:lpstr>
      <vt:lpstr>Equation</vt:lpstr>
      <vt:lpstr>MathType 6.0 Equation</vt:lpstr>
      <vt:lpstr>Weekly meeting 8/29</vt:lpstr>
      <vt:lpstr>Block Diagram</vt:lpstr>
      <vt:lpstr>6mic 24source</vt:lpstr>
      <vt:lpstr>8mic 24source </vt:lpstr>
      <vt:lpstr>8mic 72source</vt:lpstr>
      <vt:lpstr>8mic 72source</vt:lpstr>
      <vt:lpstr>8mic 24source  β=0.1</vt:lpstr>
      <vt:lpstr>8mic 24source  β=0.01</vt:lpstr>
      <vt:lpstr>8mic 24source  β=0.001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Windows User</cp:lastModifiedBy>
  <cp:revision>541</cp:revision>
  <dcterms:created xsi:type="dcterms:W3CDTF">2012-11-25T05:37:01Z</dcterms:created>
  <dcterms:modified xsi:type="dcterms:W3CDTF">2019-08-28T13:25:57Z</dcterms:modified>
</cp:coreProperties>
</file>

<file path=docProps/thumbnail.jpeg>
</file>